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364" r:id="rId119"/>
    <p:sldId id="366" r:id="rId120"/>
    <p:sldId id="365" r:id="rId121"/>
    <p:sldId id="367" r:id="rId122"/>
    <p:sldId id="371"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100" d="100"/>
          <a:sy n="100" d="100"/>
        </p:scale>
        <p:origin x="-520" y="-214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4.w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1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4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5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6.emf"/></Relationships>
</file>

<file path=ppt/slides/_rels/slide15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 Id="rId9" Type="http://schemas.openxmlformats.org/officeDocument/2006/relationships/image" Target="../media/image91.tiff"/></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44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smtClean="0">
                <a:solidFill>
                  <a:srgbClr val="FF0000"/>
                </a:solidFill>
              </a:rPr>
              <a:t>Block device</a:t>
            </a:r>
            <a:r>
              <a:rPr kumimoji="1" lang="en-US" altLang="ja-JP" sz="1400" dirty="0" smtClean="0"/>
              <a:t>:</a:t>
            </a:r>
          </a:p>
          <a:p>
            <a:pPr marL="285750" indent="-285750">
              <a:buFont typeface="Arial" panose="020B0604020202020204" pitchFamily="34" charset="0"/>
              <a:buChar char="•"/>
            </a:pPr>
            <a:r>
              <a:rPr lang="en-US" altLang="ja-JP" sz="1400" dirty="0" smtClean="0"/>
              <a:t>Linux</a:t>
            </a:r>
            <a:r>
              <a:rPr lang="zh-CN" altLang="en-US" sz="1400" dirty="0" smtClean="0"/>
              <a:t>把所有东西都当成</a:t>
            </a:r>
            <a:r>
              <a:rPr lang="en-US" altLang="zh-CN" sz="1400" dirty="0" smtClean="0"/>
              <a:t>file</a:t>
            </a:r>
            <a:r>
              <a:rPr lang="zh-CN" altLang="en-US" sz="1400" dirty="0" smtClean="0"/>
              <a:t>对待，在</a:t>
            </a:r>
            <a:r>
              <a:rPr lang="en-US" altLang="zh-CN" sz="1400" dirty="0" smtClean="0"/>
              <a:t>/dev/</a:t>
            </a:r>
            <a:r>
              <a:rPr lang="zh-CN" altLang="en-US" sz="1400" dirty="0" smtClean="0"/>
              <a:t>下面的是</a:t>
            </a:r>
            <a:r>
              <a:rPr lang="en-US" altLang="zh-CN" sz="1400" dirty="0" smtClean="0"/>
              <a:t>device special file</a:t>
            </a:r>
            <a:endParaRPr lang="en-US" altLang="zh-CN" sz="1400" dirty="0"/>
          </a:p>
          <a:p>
            <a:pPr marL="285750" indent="-285750">
              <a:buFont typeface="Arial" panose="020B0604020202020204" pitchFamily="34" charset="0"/>
              <a:buChar char="•"/>
            </a:pPr>
            <a:r>
              <a:rPr kumimoji="1" lang="en-US" altLang="zh-CN" sz="1400" dirty="0" smtClean="0"/>
              <a:t>Device special file</a:t>
            </a:r>
            <a:r>
              <a:rPr lang="zh-CN" altLang="en-US" sz="1400" dirty="0" smtClean="0"/>
              <a:t>有两个大分类，</a:t>
            </a:r>
            <a:r>
              <a:rPr lang="en-US" altLang="zh-CN" sz="1400" dirty="0" smtClean="0"/>
              <a:t>character devices</a:t>
            </a:r>
            <a:r>
              <a:rPr lang="zh-CN" altLang="en-US" sz="1400" dirty="0" smtClean="0"/>
              <a:t>和</a:t>
            </a:r>
            <a:r>
              <a:rPr lang="en-US" altLang="zh-CN" sz="1400" dirty="0" smtClean="0"/>
              <a:t>block devices</a:t>
            </a:r>
          </a:p>
          <a:p>
            <a:pPr marL="285750" indent="-285750">
              <a:buFont typeface="Arial" panose="020B0604020202020204" pitchFamily="34" charset="0"/>
              <a:buChar char="•"/>
            </a:pPr>
            <a:r>
              <a:rPr kumimoji="1" lang="en-US" altLang="zh-CN" sz="1400" b="1" dirty="0" smtClean="0">
                <a:solidFill>
                  <a:srgbClr val="FF0000"/>
                </a:solidFill>
              </a:rPr>
              <a:t>Character device</a:t>
            </a:r>
            <a:r>
              <a:rPr kumimoji="1" lang="zh-CN" altLang="en-US" sz="1400" dirty="0" smtClean="0"/>
              <a:t>的代表是</a:t>
            </a:r>
            <a:r>
              <a:rPr kumimoji="1" lang="en-US" altLang="zh-CN" sz="1400" dirty="0" smtClean="0"/>
              <a:t>terminals</a:t>
            </a:r>
            <a:r>
              <a:rPr kumimoji="1" lang="zh-CN" altLang="en-US" sz="1400" dirty="0" smtClean="0"/>
              <a:t>和</a:t>
            </a:r>
            <a:r>
              <a:rPr kumimoji="1" lang="en-US" altLang="zh-CN" sz="1400" dirty="0" smtClean="0"/>
              <a:t>keyboards</a:t>
            </a:r>
            <a:r>
              <a:rPr kumimoji="1" lang="zh-CN" altLang="en-US" sz="1400" dirty="0" smtClean="0"/>
              <a:t>，特点是</a:t>
            </a:r>
            <a:r>
              <a:rPr kumimoji="1" lang="en-US" altLang="zh-CN" sz="1400" dirty="0" smtClean="0"/>
              <a:t>handle data on </a:t>
            </a:r>
            <a:r>
              <a:rPr lang="en-US" altLang="zh-CN" sz="1400" dirty="0" smtClean="0"/>
              <a:t>a character-by-character basis</a:t>
            </a:r>
          </a:p>
          <a:p>
            <a:pPr marL="285750" indent="-285750">
              <a:buFont typeface="Arial" panose="020B0604020202020204" pitchFamily="34" charset="0"/>
              <a:buChar char="•"/>
            </a:pPr>
            <a:r>
              <a:rPr lang="en-US" altLang="ja-JP" sz="1400" dirty="0" smtClean="0"/>
              <a:t>Block device</a:t>
            </a:r>
            <a:r>
              <a:rPr lang="zh-CN" altLang="en-US" sz="1400" dirty="0" smtClean="0"/>
              <a:t>的代表是</a:t>
            </a:r>
            <a:r>
              <a:rPr lang="en-US" altLang="zh-CN" sz="1400" dirty="0" smtClean="0"/>
              <a:t>disks</a:t>
            </a:r>
            <a:r>
              <a:rPr lang="zh-CN" altLang="en-US" sz="1400" dirty="0" smtClean="0"/>
              <a:t>和</a:t>
            </a:r>
            <a:r>
              <a:rPr lang="en-US" altLang="zh-CN" sz="1400" dirty="0" smtClean="0"/>
              <a:t>tape drivers</a:t>
            </a:r>
            <a:r>
              <a:rPr lang="zh-CN" altLang="en-US" sz="1400" dirty="0" smtClean="0"/>
              <a:t>，特点是</a:t>
            </a:r>
            <a:r>
              <a:rPr lang="en-US" altLang="zh-CN" sz="1400" dirty="0" smtClean="0"/>
              <a:t>handle data a block at a time</a:t>
            </a:r>
            <a:r>
              <a:rPr lang="zh-CN" altLang="en-US" sz="1400" dirty="0" smtClean="0"/>
              <a:t>，</a:t>
            </a:r>
            <a:r>
              <a:rPr lang="en-US" altLang="zh-CN" sz="1400" dirty="0" smtClean="0"/>
              <a:t>block</a:t>
            </a:r>
            <a:r>
              <a:rPr lang="zh-CN" altLang="en-US" sz="1400" dirty="0" smtClean="0"/>
              <a:t>的</a:t>
            </a:r>
            <a:r>
              <a:rPr lang="en-US" altLang="zh-CN" sz="1400" dirty="0" smtClean="0"/>
              <a:t>size</a:t>
            </a:r>
            <a:r>
              <a:rPr lang="zh-CN" altLang="en-US" sz="1400" dirty="0" smtClean="0"/>
              <a:t>一般是</a:t>
            </a:r>
            <a:r>
              <a:rPr lang="en-US" altLang="zh-CN" sz="1400" dirty="0" smtClean="0"/>
              <a:t>512byte</a:t>
            </a:r>
            <a:r>
              <a:rPr lang="zh-CN" altLang="en-US" sz="1400" dirty="0" smtClean="0"/>
              <a:t>的倍数</a:t>
            </a:r>
            <a:endParaRPr kumimoji="1" lang="en-US" altLang="ja-JP" sz="1400" dirty="0" smtClean="0"/>
          </a:p>
          <a:p>
            <a:r>
              <a:rPr kumimoji="1" lang="en-US" altLang="ja-JP" sz="1400" dirty="0" err="1" smtClean="0"/>
              <a:t>init</a:t>
            </a:r>
            <a:r>
              <a:rPr kumimoji="1" lang="en-US" altLang="ja-JP" sz="1400" dirty="0" smtClean="0"/>
              <a:t>*.</a:t>
            </a:r>
            <a:r>
              <a:rPr kumimoji="1" lang="en-US" altLang="ja-JP" sz="1400" dirty="0" err="1" smtClean="0"/>
              <a:t>rc</a:t>
            </a:r>
            <a:r>
              <a:rPr kumimoji="1" lang="en-US" altLang="ja-JP" sz="1400" dirty="0" smtClean="0"/>
              <a:t>:</a:t>
            </a:r>
          </a:p>
          <a:p>
            <a:pPr marL="285750" indent="-285750">
              <a:buFont typeface="Arial" panose="020B0604020202020204" pitchFamily="34" charset="0"/>
              <a:buChar char="•"/>
            </a:pPr>
            <a:r>
              <a:rPr kumimoji="1" lang="zh-CN" altLang="en-US" sz="1400" dirty="0" smtClean="0"/>
              <a:t>这个是</a:t>
            </a:r>
            <a:r>
              <a:rPr kumimoji="1" lang="en-US" altLang="zh-CN" sz="1400" dirty="0" smtClean="0"/>
              <a:t>android</a:t>
            </a:r>
            <a:r>
              <a:rPr lang="zh-CN" altLang="en-US" sz="1400" dirty="0" smtClean="0"/>
              <a:t>里特有的，似乎是用来告诉</a:t>
            </a:r>
            <a:r>
              <a:rPr lang="en-US" altLang="zh-CN" sz="1400" dirty="0" err="1" smtClean="0"/>
              <a:t>init</a:t>
            </a:r>
            <a:r>
              <a:rPr lang="en-US" altLang="zh-CN" sz="1400" dirty="0" smtClean="0"/>
              <a:t> process</a:t>
            </a:r>
            <a:r>
              <a:rPr lang="zh-CN" altLang="en-US" sz="1400" dirty="0" smtClean="0"/>
              <a:t>应该启动那个子</a:t>
            </a:r>
            <a:r>
              <a:rPr lang="en-US" altLang="zh-CN" sz="1400" dirty="0" smtClean="0"/>
              <a:t>process</a:t>
            </a:r>
            <a:r>
              <a:rPr lang="zh-CN" altLang="en-US" sz="1400" dirty="0" smtClean="0"/>
              <a:t>，等有需要的时候详细查一下</a:t>
            </a:r>
            <a:endParaRPr lang="en-US" altLang="zh-CN" sz="1400" dirty="0" smtClean="0"/>
          </a:p>
          <a:p>
            <a:r>
              <a:rPr kumimoji="1" lang="en-US" altLang="ja-JP" sz="1400" b="1" dirty="0" smtClean="0">
                <a:solidFill>
                  <a:srgbClr val="FF0000"/>
                </a:solidFill>
              </a:rPr>
              <a:t>Privileged processes</a:t>
            </a:r>
            <a:r>
              <a:rPr kumimoji="1" lang="en-US" altLang="ja-JP" sz="1400" dirty="0" smtClean="0"/>
              <a:t> and </a:t>
            </a:r>
            <a:r>
              <a:rPr kumimoji="1" lang="en-US" altLang="ja-JP" sz="1400" b="1" dirty="0" smtClean="0">
                <a:solidFill>
                  <a:srgbClr val="FF0000"/>
                </a:solidFill>
              </a:rPr>
              <a:t>Capabilities</a:t>
            </a:r>
            <a:r>
              <a:rPr kumimoji="1" lang="en-US" altLang="ja-JP" sz="1400" dirty="0" smtClean="0"/>
              <a:t>:</a:t>
            </a:r>
          </a:p>
          <a:p>
            <a:pPr marL="285750" indent="-285750">
              <a:buFont typeface="Arial" panose="020B0604020202020204" pitchFamily="34" charset="0"/>
              <a:buChar char="•"/>
            </a:pPr>
            <a:r>
              <a:rPr lang="en-US" altLang="ja-JP" sz="1400" dirty="0" smtClean="0"/>
              <a:t>Traditional </a:t>
            </a:r>
            <a:r>
              <a:rPr lang="en-US" altLang="zh-CN" sz="1400" dirty="0" err="1" smtClean="0"/>
              <a:t>unix</a:t>
            </a:r>
            <a:r>
              <a:rPr lang="zh-CN" altLang="en-US" sz="1400" dirty="0" smtClean="0"/>
              <a:t>里一个</a:t>
            </a:r>
            <a:r>
              <a:rPr lang="en-US" altLang="zh-CN" sz="1400" dirty="0" smtClean="0"/>
              <a:t>privileged process</a:t>
            </a:r>
            <a:r>
              <a:rPr lang="zh-CN" altLang="en-US" sz="1400" dirty="0" smtClean="0"/>
              <a:t>的</a:t>
            </a:r>
            <a:r>
              <a:rPr lang="en-US" altLang="zh-CN" sz="1400" dirty="0" smtClean="0"/>
              <a:t>effective user ID</a:t>
            </a:r>
            <a:r>
              <a:rPr lang="zh-CN" altLang="en-US" sz="1400" dirty="0" smtClean="0"/>
              <a:t>是</a:t>
            </a:r>
            <a:r>
              <a:rPr lang="en-US" altLang="zh-CN" sz="1400" dirty="0" smtClean="0"/>
              <a:t>0 (</a:t>
            </a:r>
            <a:r>
              <a:rPr lang="en-US" altLang="zh-CN" sz="1400" dirty="0" err="1" smtClean="0"/>
              <a:t>superuser</a:t>
            </a:r>
            <a:r>
              <a:rPr lang="en-US" altLang="zh-CN" sz="1400" dirty="0" smtClean="0"/>
              <a:t>)</a:t>
            </a:r>
            <a:r>
              <a:rPr lang="zh-CN" altLang="en-US" sz="1400" dirty="0" smtClean="0"/>
              <a:t>，这个</a:t>
            </a:r>
            <a:r>
              <a:rPr lang="en-US" altLang="zh-CN" sz="1400" dirty="0" smtClean="0"/>
              <a:t>process</a:t>
            </a:r>
            <a:r>
              <a:rPr lang="zh-CN" altLang="en-US" sz="1400" dirty="0" smtClean="0"/>
              <a:t>可以干所有事情；相比之下，</a:t>
            </a:r>
            <a:r>
              <a:rPr lang="en-US" altLang="zh-CN" sz="1400" dirty="0" smtClean="0"/>
              <a:t>non-privileged process</a:t>
            </a:r>
            <a:r>
              <a:rPr lang="zh-CN" altLang="en-US" sz="1400" dirty="0" smtClean="0"/>
              <a:t>的</a:t>
            </a:r>
            <a:r>
              <a:rPr lang="en-US" altLang="zh-CN" sz="1400" dirty="0" smtClean="0"/>
              <a:t>effective user ID</a:t>
            </a:r>
            <a:r>
              <a:rPr lang="zh-CN" altLang="en-US" sz="1400" dirty="0" smtClean="0"/>
              <a:t>不是</a:t>
            </a:r>
            <a:r>
              <a:rPr lang="en-US" altLang="zh-CN" sz="1400" dirty="0" smtClean="0"/>
              <a:t>0</a:t>
            </a:r>
          </a:p>
          <a:p>
            <a:pPr marL="285750" indent="-285750">
              <a:buFont typeface="Arial" panose="020B0604020202020204" pitchFamily="34" charset="0"/>
              <a:buChar char="•"/>
            </a:pPr>
            <a:r>
              <a:rPr lang="en-US" altLang="zh-CN" sz="1400" dirty="0" smtClean="0"/>
              <a:t>Kernel 2.2</a:t>
            </a:r>
            <a:r>
              <a:rPr lang="zh-CN" altLang="en-US" sz="1400" dirty="0"/>
              <a:t>之</a:t>
            </a:r>
            <a:r>
              <a:rPr lang="zh-CN" altLang="en-US" sz="1400" dirty="0" smtClean="0"/>
              <a:t>后，</a:t>
            </a:r>
            <a:r>
              <a:rPr lang="en-US" altLang="zh-CN" sz="1400" dirty="0" smtClean="0"/>
              <a:t>privilege</a:t>
            </a:r>
            <a:r>
              <a:rPr lang="zh-CN" altLang="en-US" sz="1400" dirty="0" smtClean="0"/>
              <a:t>被细分化为一堆</a:t>
            </a:r>
            <a:r>
              <a:rPr lang="en-US" altLang="zh-CN" sz="1400" dirty="0" smtClean="0"/>
              <a:t>capabilities</a:t>
            </a:r>
            <a:r>
              <a:rPr lang="zh-CN" altLang="en-US" sz="1400" dirty="0" smtClean="0"/>
              <a:t>，</a:t>
            </a:r>
            <a:r>
              <a:rPr lang="en-US" altLang="zh-CN" sz="1400" dirty="0" smtClean="0"/>
              <a:t>effective user ID</a:t>
            </a:r>
            <a:r>
              <a:rPr lang="zh-CN" altLang="en-US" sz="1400" dirty="0" smtClean="0"/>
              <a:t>为</a:t>
            </a:r>
            <a:r>
              <a:rPr lang="en-US" altLang="zh-CN" sz="1400" dirty="0" smtClean="0"/>
              <a:t>0</a:t>
            </a:r>
            <a:r>
              <a:rPr lang="zh-CN" altLang="en-US" sz="1400" dirty="0" smtClean="0"/>
              <a:t>的</a:t>
            </a:r>
            <a:r>
              <a:rPr lang="en-US" altLang="zh-CN" sz="1400" dirty="0" smtClean="0"/>
              <a:t>privileged process</a:t>
            </a:r>
            <a:r>
              <a:rPr lang="zh-CN" altLang="en-US" sz="1400" dirty="0" smtClean="0"/>
              <a:t>有所有的</a:t>
            </a:r>
            <a:r>
              <a:rPr lang="en-US" altLang="zh-CN" sz="1400" dirty="0" smtClean="0"/>
              <a:t>capabilities</a:t>
            </a:r>
            <a:r>
              <a:rPr lang="zh-CN" altLang="en-US" sz="1400" dirty="0" smtClean="0"/>
              <a:t>，这个</a:t>
            </a:r>
            <a:r>
              <a:rPr lang="en-US" altLang="zh-CN" sz="1400" dirty="0" smtClean="0"/>
              <a:t>process</a:t>
            </a:r>
            <a:r>
              <a:rPr lang="zh-CN" altLang="en-US" sz="1400" dirty="0" smtClean="0"/>
              <a:t>创建子</a:t>
            </a:r>
            <a:r>
              <a:rPr lang="en-US" altLang="zh-CN" sz="1400" dirty="0" smtClean="0"/>
              <a:t>process</a:t>
            </a:r>
            <a:r>
              <a:rPr lang="zh-CN" altLang="en-US" sz="1400" dirty="0" smtClean="0"/>
              <a:t>的时候，可以赋予其特定的一个或几个</a:t>
            </a:r>
            <a:r>
              <a:rPr lang="en-US" altLang="zh-CN" sz="1400" dirty="0" smtClean="0"/>
              <a:t>capability (</a:t>
            </a:r>
            <a:r>
              <a:rPr lang="zh-CN" altLang="en-US" sz="1400" dirty="0" smtClean="0"/>
              <a:t>一般用</a:t>
            </a:r>
            <a:r>
              <a:rPr lang="en-US" altLang="zh-CN" sz="1400" dirty="0" smtClean="0"/>
              <a:t>CAP_XXX</a:t>
            </a:r>
            <a:r>
              <a:rPr lang="zh-CN" altLang="en-US" sz="1400" dirty="0" smtClean="0"/>
              <a:t>来表示</a:t>
            </a:r>
            <a:r>
              <a:rPr lang="en-US" altLang="zh-CN" sz="1400" dirty="0" smtClean="0"/>
              <a:t>)</a:t>
            </a:r>
          </a:p>
          <a:p>
            <a:r>
              <a:rPr lang="en-US" altLang="zh-CN" sz="1400" dirty="0" smtClean="0"/>
              <a:t>Hard disk and</a:t>
            </a:r>
            <a:r>
              <a:rPr lang="en-US" altLang="zh-CN" sz="1400" b="1" dirty="0" smtClean="0">
                <a:solidFill>
                  <a:srgbClr val="FF0000"/>
                </a:solidFill>
              </a:rPr>
              <a:t> partition</a:t>
            </a:r>
            <a:r>
              <a:rPr lang="en-US" altLang="zh-CN" sz="1400" dirty="0" smtClean="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a:t>
            </a:r>
            <a:r>
              <a:rPr lang="en-US" altLang="ja-JP" sz="1400" dirty="0" smtClean="0"/>
              <a:t>that rotate </a:t>
            </a:r>
            <a:r>
              <a:rPr lang="en-US" altLang="ja-JP" sz="1400" dirty="0"/>
              <a:t>at high speed (of the order of thousands of revolutions per minute). </a:t>
            </a:r>
            <a:r>
              <a:rPr lang="en-US" altLang="ja-JP" sz="1400" dirty="0" smtClean="0"/>
              <a:t>Magnetically encoded </a:t>
            </a:r>
            <a:r>
              <a:rPr lang="en-US" altLang="ja-JP" sz="1400" dirty="0"/>
              <a:t>information on the disk surface is retrieved or modified by </a:t>
            </a:r>
            <a:r>
              <a:rPr lang="en-US" altLang="ja-JP" sz="1400" b="1" dirty="0" smtClean="0"/>
              <a:t>read/ write </a:t>
            </a:r>
            <a:r>
              <a:rPr lang="en-US" altLang="ja-JP" sz="1400" b="1" dirty="0"/>
              <a:t>heads</a:t>
            </a:r>
            <a:r>
              <a:rPr lang="en-US" altLang="ja-JP" sz="1400" dirty="0"/>
              <a:t> that move radially across the disk. Physically, information on the </a:t>
            </a:r>
            <a:r>
              <a:rPr lang="en-US" altLang="ja-JP" sz="1400" dirty="0" smtClean="0"/>
              <a:t>disk surface </a:t>
            </a:r>
            <a:r>
              <a:rPr lang="en-US" altLang="ja-JP" sz="1400" dirty="0"/>
              <a:t>is located on a set of concentric circles called </a:t>
            </a:r>
            <a:r>
              <a:rPr lang="en-US" altLang="ja-JP" sz="1400" b="1" dirty="0"/>
              <a:t>tracks</a:t>
            </a:r>
            <a:r>
              <a:rPr lang="en-US" altLang="ja-JP" sz="1400" dirty="0"/>
              <a:t>. Tracks themselves </a:t>
            </a:r>
            <a:r>
              <a:rPr lang="en-US" altLang="ja-JP" sz="1400" dirty="0" smtClean="0"/>
              <a:t>are divided </a:t>
            </a:r>
            <a:r>
              <a:rPr lang="en-US" altLang="ja-JP" sz="1400" dirty="0"/>
              <a:t>into a number of </a:t>
            </a:r>
            <a:r>
              <a:rPr lang="en-US" altLang="ja-JP" sz="1400" b="1" dirty="0"/>
              <a:t>sectors</a:t>
            </a:r>
            <a:r>
              <a:rPr lang="en-US" altLang="ja-JP" sz="1400" dirty="0"/>
              <a:t>, each of which consists of a series of </a:t>
            </a:r>
            <a:r>
              <a:rPr lang="en-US" altLang="ja-JP" sz="1400" b="1" dirty="0"/>
              <a:t>physical </a:t>
            </a:r>
            <a:r>
              <a:rPr lang="en-US" altLang="ja-JP" sz="1400" b="1" dirty="0" smtClean="0"/>
              <a:t>blocks</a:t>
            </a:r>
            <a:r>
              <a:rPr lang="en-US" altLang="ja-JP" sz="1400" dirty="0" smtClean="0"/>
              <a:t>. Physical </a:t>
            </a:r>
            <a:r>
              <a:rPr lang="en-US" altLang="ja-JP" sz="1400" dirty="0"/>
              <a:t>blocks are typically 512 bytes (or some multiple thereof) in size, and </a:t>
            </a:r>
            <a:r>
              <a:rPr lang="en-US" altLang="ja-JP" sz="1400" dirty="0" smtClean="0"/>
              <a:t>represent the </a:t>
            </a:r>
            <a:r>
              <a:rPr lang="en-US" altLang="ja-JP" sz="1400" dirty="0"/>
              <a:t>smallest unit of information that the drive can read or write</a:t>
            </a:r>
            <a:r>
              <a:rPr lang="en-US" altLang="ja-JP" sz="1400" dirty="0" smtClean="0"/>
              <a:t>.</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smtClean="0"/>
              <a:t>. </a:t>
            </a:r>
            <a:r>
              <a:rPr lang="en-US" altLang="ja-JP" sz="1400" dirty="0"/>
              <a:t>Each partition </a:t>
            </a:r>
            <a:r>
              <a:rPr lang="en-US" altLang="ja-JP" sz="1400" dirty="0" smtClean="0"/>
              <a:t>is treated </a:t>
            </a:r>
            <a:r>
              <a:rPr lang="en-US" altLang="ja-JP" sz="1400" dirty="0"/>
              <a:t>by the kernel as a separate device residing </a:t>
            </a:r>
            <a:r>
              <a:rPr lang="en-US" altLang="ja-JP" sz="1400" b="1" dirty="0"/>
              <a:t>under the /dev </a:t>
            </a:r>
            <a:r>
              <a:rPr lang="en-US" altLang="ja-JP" sz="1400" dirty="0" smtClean="0"/>
              <a:t>directory.</a:t>
            </a:r>
            <a:endParaRPr lang="en-US" altLang="zh-CN" sz="1400" dirty="0" smtClean="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913"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smtClean="0"/>
              <a:t>Android knowledges:</a:t>
            </a:r>
          </a:p>
          <a:p>
            <a:pPr marL="285750" indent="-285750">
              <a:buFont typeface="Arial" panose="020B0604020202020204" pitchFamily="34" charset="0"/>
              <a:buChar char="•"/>
            </a:pPr>
            <a:r>
              <a:rPr kumimoji="1" lang="en-US" altLang="ja-JP" sz="1600" b="1" dirty="0" smtClean="0">
                <a:solidFill>
                  <a:srgbClr val="FF0000"/>
                </a:solidFill>
              </a:rPr>
              <a:t>zygote</a:t>
            </a:r>
            <a:r>
              <a:rPr kumimoji="1" lang="en-US" altLang="ja-JP" sz="1600" dirty="0" smtClean="0"/>
              <a:t>, </a:t>
            </a:r>
            <a:r>
              <a:rPr kumimoji="1" lang="zh-CN" altLang="en-US" sz="1600" dirty="0" smtClean="0"/>
              <a:t>词源是生物学用语，指生物体的最开始的</a:t>
            </a:r>
            <a:r>
              <a:rPr lang="zh-CN" altLang="en-US" sz="1600" dirty="0" smtClean="0"/>
              <a:t>细胞</a:t>
            </a:r>
            <a:endParaRPr lang="en-US" altLang="zh-CN" sz="1600" dirty="0" smtClean="0"/>
          </a:p>
          <a:p>
            <a:pPr marL="742950" lvl="1" indent="-285750">
              <a:buFont typeface="Arial" panose="020B0604020202020204" pitchFamily="34" charset="0"/>
              <a:buChar char="•"/>
            </a:pPr>
            <a:r>
              <a:rPr lang="zh-CN" altLang="en-US" sz="1600" dirty="0" smtClean="0"/>
              <a:t>被</a:t>
            </a:r>
            <a:r>
              <a:rPr lang="en-US" altLang="zh-CN" sz="1600" dirty="0" err="1" smtClean="0"/>
              <a:t>init</a:t>
            </a:r>
            <a:r>
              <a:rPr lang="zh-CN" altLang="en-US" sz="1600" dirty="0" smtClean="0"/>
              <a:t>启动，负责管理</a:t>
            </a:r>
            <a:r>
              <a:rPr lang="en-US" altLang="zh-CN" sz="1600" dirty="0" smtClean="0"/>
              <a:t>core library classes (read-only)</a:t>
            </a:r>
            <a:r>
              <a:rPr lang="zh-CN" altLang="en-US" sz="1600" dirty="0" smtClean="0"/>
              <a:t>；</a:t>
            </a:r>
            <a:r>
              <a:rPr lang="en-US" altLang="zh-CN" sz="1600" dirty="0" smtClean="0"/>
              <a:t>launch system servers</a:t>
            </a:r>
          </a:p>
          <a:p>
            <a:pPr marL="742950" lvl="1" indent="-285750">
              <a:buFont typeface="Arial" panose="020B0604020202020204" pitchFamily="34" charset="0"/>
              <a:buChar char="•"/>
            </a:pPr>
            <a:r>
              <a:rPr lang="zh-CN" altLang="en-US" sz="1600" dirty="0" smtClean="0"/>
              <a:t>和</a:t>
            </a:r>
            <a:r>
              <a:rPr lang="en-US" altLang="zh-CN" sz="1600" dirty="0" err="1" smtClean="0"/>
              <a:t>dalvik</a:t>
            </a:r>
            <a:r>
              <a:rPr lang="en-US" altLang="zh-CN" sz="1600" dirty="0" smtClean="0"/>
              <a:t> VM dynamic link</a:t>
            </a:r>
            <a:r>
              <a:rPr lang="zh-CN" altLang="en-US" sz="1600" dirty="0" smtClean="0"/>
              <a:t>，所以</a:t>
            </a:r>
            <a:r>
              <a:rPr lang="en-US" altLang="zh-CN" sz="1600" dirty="0" smtClean="0"/>
              <a:t>memory</a:t>
            </a:r>
            <a:r>
              <a:rPr lang="zh-CN" altLang="en-US" sz="1600" dirty="0" smtClean="0"/>
              <a:t>中只需要保存一个</a:t>
            </a:r>
            <a:r>
              <a:rPr lang="en-US" altLang="zh-CN" sz="1600" dirty="0" smtClean="0"/>
              <a:t>core library classes</a:t>
            </a:r>
            <a:r>
              <a:rPr lang="zh-CN" altLang="en-US" sz="1600" dirty="0" smtClean="0"/>
              <a:t>的</a:t>
            </a:r>
            <a:r>
              <a:rPr lang="en-US" altLang="zh-CN" sz="1600" dirty="0" smtClean="0"/>
              <a:t>instance</a:t>
            </a:r>
            <a:r>
              <a:rPr lang="zh-CN" altLang="en-US" sz="1600" dirty="0" smtClean="0"/>
              <a:t>就行</a:t>
            </a:r>
            <a:endParaRPr lang="en-US" altLang="zh-CN" sz="1600" dirty="0" smtClean="0"/>
          </a:p>
          <a:p>
            <a:pPr marL="742950" lvl="1" indent="-285750">
              <a:buFont typeface="Arial" panose="020B0604020202020204" pitchFamily="34" charset="0"/>
              <a:buChar char="•"/>
            </a:pPr>
            <a:r>
              <a:rPr kumimoji="1" lang="zh-CN" altLang="en-US" sz="1600" dirty="0" smtClean="0"/>
              <a:t>参考</a:t>
            </a:r>
            <a:r>
              <a:rPr lang="en-US" altLang="zh-CN" sz="1600" dirty="0">
                <a:hlinkClick r:id="rId2"/>
              </a:rPr>
              <a:t>https://</a:t>
            </a:r>
            <a:r>
              <a:rPr lang="en-US" altLang="zh-CN" sz="1600" dirty="0" smtClean="0">
                <a:hlinkClick r:id="rId2"/>
              </a:rPr>
              <a:t>community.nxp.com/docs/DOC-102546</a:t>
            </a:r>
            <a:endParaRPr lang="en-US" altLang="zh-CN" sz="1600" dirty="0" smtClean="0"/>
          </a:p>
          <a:p>
            <a:pPr marL="285750" indent="-285750">
              <a:buFont typeface="Arial" panose="020B0604020202020204" pitchFamily="34" charset="0"/>
              <a:buChar char="•"/>
            </a:pPr>
            <a:r>
              <a:rPr lang="en-US" altLang="zh-CN" sz="1600" b="1" dirty="0" smtClean="0">
                <a:solidFill>
                  <a:srgbClr val="FF0000"/>
                </a:solidFill>
              </a:rPr>
              <a:t>system servers</a:t>
            </a:r>
          </a:p>
          <a:p>
            <a:pPr marL="742950" lvl="1" indent="-285750">
              <a:buFont typeface="Arial" panose="020B0604020202020204" pitchFamily="34" charset="0"/>
              <a:buChar char="•"/>
            </a:pPr>
            <a:r>
              <a:rPr lang="zh-CN" altLang="en-US" sz="1600" dirty="0" smtClean="0"/>
              <a:t>被</a:t>
            </a:r>
            <a:r>
              <a:rPr lang="en-US" altLang="zh-CN" sz="1600" dirty="0" smtClean="0"/>
              <a:t>zygote</a:t>
            </a:r>
            <a:r>
              <a:rPr lang="zh-CN" altLang="en-US" sz="1600" dirty="0" smtClean="0"/>
              <a:t>启动，然后</a:t>
            </a:r>
            <a:r>
              <a:rPr lang="en-US" altLang="zh-CN" sz="1600" dirty="0" smtClean="0"/>
              <a:t>initialize application framework layer</a:t>
            </a:r>
            <a:r>
              <a:rPr lang="zh-CN" altLang="en-US" sz="1600" dirty="0" smtClean="0"/>
              <a:t>，并且</a:t>
            </a:r>
            <a:r>
              <a:rPr lang="en-US" altLang="zh-CN" sz="1600" dirty="0" smtClean="0"/>
              <a:t>start java system services (e.g., </a:t>
            </a:r>
            <a:r>
              <a:rPr lang="en-US" altLang="zh-CN" sz="1600" dirty="0" err="1" smtClean="0"/>
              <a:t>com.android.email</a:t>
            </a:r>
            <a:r>
              <a:rPr lang="en-US" altLang="zh-CN" sz="1600" dirty="0" smtClean="0"/>
              <a:t>, etc.)</a:t>
            </a:r>
          </a:p>
          <a:p>
            <a:pPr marL="742950" lvl="1" indent="-285750">
              <a:buFont typeface="Arial" panose="020B0604020202020204" pitchFamily="34" charset="0"/>
              <a:buChar char="•"/>
            </a:pPr>
            <a:r>
              <a:rPr lang="zh-CN" altLang="en-US" sz="1600" dirty="0" smtClean="0"/>
              <a:t>启动那些</a:t>
            </a:r>
            <a:r>
              <a:rPr lang="en-US" altLang="zh-CN" sz="1600" dirty="0" smtClean="0"/>
              <a:t>services</a:t>
            </a:r>
            <a:r>
              <a:rPr lang="zh-CN" altLang="en-US" sz="1600" dirty="0" smtClean="0"/>
              <a:t>之后，将它们</a:t>
            </a:r>
            <a:r>
              <a:rPr lang="en-US" altLang="zh-CN" sz="1600" dirty="0" smtClean="0"/>
              <a:t>register</a:t>
            </a:r>
            <a:r>
              <a:rPr lang="zh-CN" altLang="en-US" sz="1600" dirty="0" smtClean="0"/>
              <a:t>在</a:t>
            </a:r>
            <a:r>
              <a:rPr lang="en-US" altLang="zh-CN" sz="1600" dirty="0" smtClean="0"/>
              <a:t>service manager</a:t>
            </a:r>
            <a:r>
              <a:rPr lang="zh-CN" altLang="en-US" sz="1600" dirty="0" smtClean="0"/>
              <a:t>上</a:t>
            </a:r>
            <a:endParaRPr lang="en-US" altLang="zh-CN" sz="1600" dirty="0" smtClean="0"/>
          </a:p>
          <a:p>
            <a:pPr marL="285750" indent="-285750">
              <a:buFont typeface="Arial" panose="020B0604020202020204" pitchFamily="34" charset="0"/>
              <a:buChar char="•"/>
            </a:pPr>
            <a:r>
              <a:rPr lang="en-US" altLang="zh-CN" sz="1600" b="1" dirty="0" smtClean="0">
                <a:solidFill>
                  <a:srgbClr val="FF0000"/>
                </a:solidFill>
              </a:rPr>
              <a:t>Service manager</a:t>
            </a:r>
          </a:p>
          <a:p>
            <a:pPr marL="742950" lvl="1" indent="-285750">
              <a:buFont typeface="Arial" panose="020B0604020202020204" pitchFamily="34" charset="0"/>
              <a:buChar char="•"/>
            </a:pPr>
            <a:r>
              <a:rPr kumimoji="1" lang="zh-CN" altLang="en-US" sz="1600" dirty="0" smtClean="0"/>
              <a:t>参考右图，是一个管理所有</a:t>
            </a:r>
            <a:r>
              <a:rPr kumimoji="1" lang="en-US" altLang="zh-CN" sz="1600" dirty="0" smtClean="0"/>
              <a:t>services</a:t>
            </a:r>
            <a:r>
              <a:rPr kumimoji="1" lang="zh-CN" altLang="en-US" sz="1600" dirty="0" smtClean="0"/>
              <a:t>的</a:t>
            </a:r>
            <a:r>
              <a:rPr kumimoji="1" lang="en-US" altLang="zh-CN" sz="1600" dirty="0" smtClean="0"/>
              <a:t>manager</a:t>
            </a:r>
          </a:p>
          <a:p>
            <a:pPr marL="742950" lvl="1" indent="-285750">
              <a:buFont typeface="Arial" panose="020B0604020202020204" pitchFamily="34" charset="0"/>
              <a:buChar char="•"/>
            </a:pPr>
            <a:r>
              <a:rPr kumimoji="1" lang="en-US" altLang="zh-CN" sz="1600" dirty="0" smtClean="0"/>
              <a:t>Application layer</a:t>
            </a:r>
            <a:r>
              <a:rPr kumimoji="1" lang="zh-CN" altLang="en-US" sz="1600" dirty="0" smtClean="0"/>
              <a:t>的</a:t>
            </a:r>
            <a:r>
              <a:rPr kumimoji="1" lang="en-US" altLang="zh-CN" sz="1600" dirty="0" smtClean="0"/>
              <a:t>components</a:t>
            </a:r>
            <a:r>
              <a:rPr kumimoji="1" lang="zh-CN" altLang="en-US" sz="1600" dirty="0" smtClean="0"/>
              <a:t>可以</a:t>
            </a:r>
            <a:r>
              <a:rPr lang="zh-CN" altLang="en-US" sz="1600" dirty="0" smtClean="0"/>
              <a:t>通过</a:t>
            </a:r>
            <a:r>
              <a:rPr lang="en-US" altLang="zh-CN" sz="1600" dirty="0" smtClean="0"/>
              <a:t>system server</a:t>
            </a:r>
            <a:r>
              <a:rPr lang="zh-CN" altLang="en-US" sz="1600" dirty="0" smtClean="0"/>
              <a:t>来</a:t>
            </a:r>
            <a:r>
              <a:rPr lang="en-US" altLang="zh-CN" sz="1600" dirty="0" smtClean="0"/>
              <a:t>access registered services</a:t>
            </a:r>
          </a:p>
          <a:p>
            <a:pPr marL="285750" indent="-285750">
              <a:buFont typeface="Arial" panose="020B0604020202020204" pitchFamily="34" charset="0"/>
              <a:buChar char="•"/>
            </a:pPr>
            <a:r>
              <a:rPr lang="en-US" altLang="zh-CN" sz="1600" b="1" dirty="0" err="1" smtClean="0">
                <a:solidFill>
                  <a:srgbClr val="FF0000"/>
                </a:solidFill>
              </a:rPr>
              <a:t>init</a:t>
            </a:r>
            <a:r>
              <a:rPr lang="zh-CN" altLang="en-US" sz="1600" dirty="0" smtClean="0"/>
              <a:t>和</a:t>
            </a:r>
            <a:r>
              <a:rPr lang="en-US" altLang="zh-CN" sz="1600" b="1" dirty="0" err="1" smtClean="0">
                <a:solidFill>
                  <a:srgbClr val="FF0000"/>
                </a:solidFill>
              </a:rPr>
              <a:t>init.rc</a:t>
            </a:r>
            <a:endParaRPr lang="en-US" altLang="zh-CN" sz="1600" b="1" dirty="0" smtClean="0">
              <a:solidFill>
                <a:srgbClr val="FF0000"/>
              </a:solidFill>
            </a:endParaRPr>
          </a:p>
          <a:p>
            <a:pPr marL="742950" lvl="1" indent="-285750">
              <a:buFont typeface="Arial" panose="020B0604020202020204" pitchFamily="34" charset="0"/>
              <a:buChar char="•"/>
            </a:pPr>
            <a:r>
              <a:rPr lang="en-US" altLang="zh-CN" sz="1600" dirty="0" err="1" smtClean="0"/>
              <a:t>Init</a:t>
            </a:r>
            <a:r>
              <a:rPr lang="zh-CN" altLang="en-US" sz="1600" dirty="0" smtClean="0"/>
              <a:t>会读取各种</a:t>
            </a:r>
            <a:r>
              <a:rPr lang="en-US" altLang="zh-CN" sz="1600" dirty="0" err="1" smtClean="0"/>
              <a:t>init.</a:t>
            </a:r>
            <a:r>
              <a:rPr lang="en-US" altLang="zh-CN" sz="1600" dirty="0" smtClean="0"/>
              <a:t>*.</a:t>
            </a:r>
            <a:r>
              <a:rPr lang="en-US" altLang="zh-CN" sz="1600" dirty="0" err="1" smtClean="0"/>
              <a:t>rc</a:t>
            </a:r>
            <a:r>
              <a:rPr lang="zh-CN" altLang="en-US" sz="1600" dirty="0" smtClean="0"/>
              <a:t>设定</a:t>
            </a:r>
            <a:r>
              <a:rPr lang="en-US" altLang="zh-CN" sz="1600" dirty="0" smtClean="0"/>
              <a:t>file</a:t>
            </a:r>
            <a:r>
              <a:rPr lang="zh-CN" altLang="en-US" sz="1600" dirty="0" smtClean="0"/>
              <a:t>，然后启动各种</a:t>
            </a:r>
            <a:r>
              <a:rPr lang="en-US" altLang="zh-CN" sz="1600" dirty="0" smtClean="0"/>
              <a:t>services</a:t>
            </a:r>
          </a:p>
          <a:p>
            <a:pPr marL="742950" lvl="1" indent="-285750">
              <a:buFont typeface="Arial" panose="020B0604020202020204" pitchFamily="34" charset="0"/>
              <a:buChar char="•"/>
            </a:pPr>
            <a:r>
              <a:rPr lang="zh-CN" altLang="en-US" sz="1600" dirty="0" smtClean="0"/>
              <a:t>一般有两个大部分组成，</a:t>
            </a:r>
            <a:r>
              <a:rPr lang="en-US" altLang="zh-CN" sz="1600" dirty="0" smtClean="0"/>
              <a:t>boot process block</a:t>
            </a:r>
            <a:r>
              <a:rPr lang="zh-CN" altLang="en-US" sz="1600" dirty="0" smtClean="0"/>
              <a:t>和</a:t>
            </a:r>
            <a:r>
              <a:rPr lang="en-US" altLang="zh-CN" sz="1600" dirty="0" smtClean="0"/>
              <a:t>daemon process block</a:t>
            </a:r>
          </a:p>
          <a:p>
            <a:pPr marL="1200150" lvl="2" indent="-285750">
              <a:buFont typeface="Arial" panose="020B0604020202020204" pitchFamily="34" charset="0"/>
              <a:buChar char="•"/>
            </a:pPr>
            <a:r>
              <a:rPr lang="en-US" altLang="zh-CN" sz="1600" dirty="0" smtClean="0"/>
              <a:t>Boot process block: </a:t>
            </a:r>
            <a:r>
              <a:rPr lang="zh-CN" altLang="en-US" sz="1600" dirty="0" smtClean="0"/>
              <a:t>启动时执行一次，读取</a:t>
            </a:r>
            <a:r>
              <a:rPr lang="en-US" altLang="zh-CN" sz="1600" dirty="0" err="1" smtClean="0"/>
              <a:t>init.rc</a:t>
            </a:r>
            <a:r>
              <a:rPr lang="zh-CN" altLang="en-US" sz="1600" dirty="0" smtClean="0"/>
              <a:t>等</a:t>
            </a:r>
            <a:endParaRPr lang="en-US" altLang="zh-CN" sz="1600" dirty="0" smtClean="0"/>
          </a:p>
          <a:p>
            <a:pPr marL="1200150" lvl="2" indent="-285750">
              <a:buFont typeface="Arial" panose="020B0604020202020204" pitchFamily="34" charset="0"/>
              <a:buChar char="•"/>
            </a:pPr>
            <a:r>
              <a:rPr lang="en-US" altLang="zh-CN" sz="1600" dirty="0"/>
              <a:t>daemon process </a:t>
            </a:r>
            <a:r>
              <a:rPr lang="en-US" altLang="zh-CN" sz="1600" dirty="0" smtClean="0"/>
              <a:t>block: </a:t>
            </a:r>
            <a:r>
              <a:rPr lang="zh-CN" altLang="en-US" sz="1600" dirty="0" smtClean="0"/>
              <a:t>一个</a:t>
            </a:r>
            <a:r>
              <a:rPr lang="en-US" altLang="zh-CN" sz="1600" b="1" dirty="0" smtClean="0">
                <a:solidFill>
                  <a:srgbClr val="FF0000"/>
                </a:solidFill>
              </a:rPr>
              <a:t>for(;;)</a:t>
            </a:r>
            <a:r>
              <a:rPr lang="zh-CN" altLang="en-US" sz="1600" dirty="0" smtClean="0"/>
              <a:t>循环，</a:t>
            </a:r>
            <a:r>
              <a:rPr lang="en-US" altLang="zh-CN" sz="1600" dirty="0" smtClean="0"/>
              <a:t>android shutdown</a:t>
            </a:r>
            <a:r>
              <a:rPr lang="zh-CN" altLang="en-US" sz="1600" dirty="0" smtClean="0"/>
              <a:t>为止一直监视各种</a:t>
            </a:r>
            <a:r>
              <a:rPr lang="en-US" altLang="zh-CN" sz="1600" dirty="0" smtClean="0"/>
              <a:t>app</a:t>
            </a:r>
            <a:r>
              <a:rPr lang="zh-CN" altLang="en-US" sz="1600" dirty="0" smtClean="0"/>
              <a:t>和</a:t>
            </a:r>
            <a:r>
              <a:rPr lang="en-US" altLang="zh-CN" sz="1600" dirty="0" smtClean="0"/>
              <a:t>services (</a:t>
            </a:r>
            <a:r>
              <a:rPr lang="zh-CN" altLang="en-US" sz="1600" dirty="0" smtClean="0"/>
              <a:t>查了</a:t>
            </a:r>
            <a:r>
              <a:rPr lang="en-US" altLang="zh-CN" sz="1600" dirty="0" smtClean="0"/>
              <a:t>android</a:t>
            </a:r>
            <a:r>
              <a:rPr lang="zh-CN" altLang="en-US" sz="1600" dirty="0" smtClean="0"/>
              <a:t>的</a:t>
            </a:r>
            <a:r>
              <a:rPr lang="en-US" altLang="zh-CN" sz="1600" dirty="0" err="1" smtClean="0"/>
              <a:t>init.c</a:t>
            </a:r>
            <a:r>
              <a:rPr lang="zh-CN" altLang="en-US" sz="1600" dirty="0" smtClean="0"/>
              <a:t>源代码，确实有这个</a:t>
            </a:r>
            <a:r>
              <a:rPr lang="en-US" altLang="zh-CN" sz="1600" dirty="0" smtClean="0"/>
              <a:t>for(;;))</a:t>
            </a:r>
          </a:p>
          <a:p>
            <a:pPr marL="742950" lvl="1" indent="-285750">
              <a:buFont typeface="Arial" panose="020B0604020202020204" pitchFamily="34" charset="0"/>
              <a:buChar char="•"/>
            </a:pPr>
            <a:r>
              <a:rPr lang="en-US" altLang="zh-CN" sz="1600" dirty="0" err="1" smtClean="0"/>
              <a:t>init.rc</a:t>
            </a:r>
            <a:r>
              <a:rPr lang="zh-CN" altLang="en-US" sz="1600" dirty="0" smtClean="0"/>
              <a:t>中用</a:t>
            </a:r>
            <a:r>
              <a:rPr lang="en-US" altLang="zh-CN" sz="1600" dirty="0" smtClean="0"/>
              <a:t>import </a:t>
            </a:r>
            <a:r>
              <a:rPr lang="en-US" altLang="zh-CN" sz="1600" dirty="0" err="1" smtClean="0"/>
              <a:t>comand</a:t>
            </a:r>
            <a:r>
              <a:rPr lang="zh-CN" altLang="en-US" sz="1600" dirty="0" smtClean="0"/>
              <a:t>，来读取各种</a:t>
            </a:r>
            <a:r>
              <a:rPr lang="en-US" altLang="zh-CN" sz="1600" dirty="0" err="1" smtClean="0"/>
              <a:t>init.</a:t>
            </a:r>
            <a:r>
              <a:rPr lang="zh-CN" altLang="en-US" sz="1600" dirty="0" smtClean="0"/>
              <a:t>*</a:t>
            </a:r>
            <a:r>
              <a:rPr lang="en-US" altLang="zh-CN" sz="1600" dirty="0" smtClean="0"/>
              <a:t>.</a:t>
            </a:r>
            <a:r>
              <a:rPr lang="en-US" altLang="zh-CN" sz="1600" dirty="0" err="1" smtClean="0"/>
              <a:t>rc</a:t>
            </a:r>
            <a:endParaRPr lang="en-US" altLang="zh-CN" sz="1600" dirty="0" smtClean="0"/>
          </a:p>
          <a:p>
            <a:pPr marL="285750" indent="-285750">
              <a:buFont typeface="Arial" panose="020B0604020202020204" pitchFamily="34" charset="0"/>
              <a:buChar char="•"/>
            </a:pPr>
            <a:r>
              <a:rPr kumimoji="1" lang="en-US" altLang="zh-CN" sz="1600" b="1" dirty="0" smtClean="0">
                <a:solidFill>
                  <a:srgbClr val="FF0000"/>
                </a:solidFill>
              </a:rPr>
              <a:t>App</a:t>
            </a:r>
          </a:p>
          <a:p>
            <a:pPr marL="742950" lvl="1" indent="-285750">
              <a:buFont typeface="Arial" panose="020B0604020202020204" pitchFamily="34" charset="0"/>
              <a:buChar char="•"/>
            </a:pPr>
            <a:r>
              <a:rPr lang="zh-CN" altLang="en-US" sz="1600" dirty="0" smtClean="0"/>
              <a:t>当需要执行一个</a:t>
            </a:r>
            <a:r>
              <a:rPr lang="en-US" altLang="zh-CN" sz="1600" dirty="0" smtClean="0"/>
              <a:t>app</a:t>
            </a:r>
            <a:r>
              <a:rPr lang="zh-CN" altLang="en-US" sz="1600" dirty="0" smtClean="0"/>
              <a:t>时，</a:t>
            </a:r>
            <a:r>
              <a:rPr lang="en-US" altLang="zh-CN" sz="1600" dirty="0" smtClean="0"/>
              <a:t>zygote fork</a:t>
            </a:r>
            <a:r>
              <a:rPr lang="zh-CN" altLang="en-US" sz="1600" dirty="0" smtClean="0"/>
              <a:t>自己以生成一个新的子</a:t>
            </a:r>
            <a:r>
              <a:rPr lang="en-US" altLang="zh-CN" sz="1600" dirty="0" smtClean="0"/>
              <a:t>process</a:t>
            </a:r>
            <a:r>
              <a:rPr lang="zh-CN" altLang="en-US" sz="1600" dirty="0" smtClean="0"/>
              <a:t>，这个子</a:t>
            </a:r>
            <a:r>
              <a:rPr lang="en-US" altLang="zh-CN" sz="1600" dirty="0" smtClean="0"/>
              <a:t>process</a:t>
            </a:r>
            <a:r>
              <a:rPr lang="zh-CN" altLang="en-US" sz="1600" dirty="0" smtClean="0"/>
              <a:t>来执行</a:t>
            </a:r>
            <a:r>
              <a:rPr lang="en-US" altLang="zh-CN" sz="1600" dirty="0" smtClean="0"/>
              <a:t>app</a:t>
            </a:r>
          </a:p>
          <a:p>
            <a:pPr marL="285750" indent="-285750">
              <a:buFont typeface="Arial" panose="020B0604020202020204" pitchFamily="34" charset="0"/>
              <a:buChar char="•"/>
            </a:pPr>
            <a:r>
              <a:rPr kumimoji="1" lang="en-US" altLang="zh-CN" sz="1600" b="1" dirty="0" err="1" smtClean="0">
                <a:solidFill>
                  <a:srgbClr val="FF0000"/>
                </a:solidFill>
              </a:rPr>
              <a:t>SELinux</a:t>
            </a:r>
            <a:endParaRPr kumimoji="1" lang="en-US" altLang="zh-CN" sz="1600" b="1" dirty="0" smtClean="0">
              <a:solidFill>
                <a:srgbClr val="FF0000"/>
              </a:solidFill>
            </a:endParaRPr>
          </a:p>
          <a:p>
            <a:pPr marL="742950" lvl="1" indent="-285750">
              <a:buFont typeface="Arial" panose="020B0604020202020204" pitchFamily="34" charset="0"/>
              <a:buChar char="•"/>
            </a:pPr>
            <a:r>
              <a:rPr lang="zh-CN" altLang="en-US" sz="1600" dirty="0" smtClean="0"/>
              <a:t>以下是</a:t>
            </a:r>
            <a:r>
              <a:rPr lang="en-US" altLang="zh-CN" sz="1600" dirty="0" smtClean="0"/>
              <a:t>Android8.0</a:t>
            </a:r>
            <a:endParaRPr lang="en-US" altLang="zh-CN" sz="1600" dirty="0" smtClean="0"/>
          </a:p>
          <a:p>
            <a:pPr marL="742950" lvl="1" indent="-285750">
              <a:buFont typeface="Arial" panose="020B0604020202020204" pitchFamily="34" charset="0"/>
              <a:buChar char="•"/>
            </a:pPr>
            <a:r>
              <a:rPr lang="en-US" altLang="zh-CN" sz="1600" dirty="0" smtClean="0"/>
              <a:t>/system/sepolicy/Android.mk</a:t>
            </a:r>
            <a:r>
              <a:rPr lang="zh-CN" altLang="en-US" sz="1600" dirty="0" smtClean="0"/>
              <a:t>中，</a:t>
            </a:r>
            <a:r>
              <a:rPr lang="en-US" altLang="ja-JP" sz="1600" dirty="0" smtClean="0"/>
              <a:t>BOARD_SEPOLICY_DIRS</a:t>
            </a:r>
            <a:r>
              <a:rPr lang="zh-CN" altLang="en-US" sz="1600" dirty="0" smtClean="0"/>
              <a:t>定义所有包含</a:t>
            </a:r>
            <a:r>
              <a:rPr lang="en-US" altLang="zh-CN" sz="1600" dirty="0" smtClean="0"/>
              <a:t>policy</a:t>
            </a:r>
            <a:r>
              <a:rPr lang="zh-CN" altLang="en-US" sz="1600" dirty="0" smtClean="0"/>
              <a:t>的</a:t>
            </a:r>
            <a:r>
              <a:rPr lang="en-US" altLang="zh-CN" sz="1600" dirty="0" smtClean="0"/>
              <a:t>directory</a:t>
            </a:r>
          </a:p>
          <a:p>
            <a:pPr marL="742950" lvl="1" indent="-285750">
              <a:buFont typeface="Arial" panose="020B0604020202020204" pitchFamily="34" charset="0"/>
              <a:buChar char="•"/>
            </a:pPr>
            <a:r>
              <a:rPr lang="en-US" altLang="zh-CN" sz="1600" dirty="0" err="1" smtClean="0"/>
              <a:t>File_contexts</a:t>
            </a:r>
            <a:r>
              <a:rPr lang="en-US" altLang="zh-CN" sz="1600" dirty="0" smtClean="0"/>
              <a:t>, </a:t>
            </a:r>
            <a:r>
              <a:rPr lang="en-US" altLang="zh-CN" sz="1600" dirty="0" err="1" smtClean="0"/>
              <a:t>property_contexts</a:t>
            </a:r>
            <a:r>
              <a:rPr lang="en-US" altLang="zh-CN" sz="1600" dirty="0" smtClean="0"/>
              <a:t>, </a:t>
            </a:r>
            <a:r>
              <a:rPr lang="en-US" altLang="zh-CN" sz="1600" dirty="0" err="1" smtClean="0"/>
              <a:t>sevice_contexts</a:t>
            </a:r>
            <a:r>
              <a:rPr lang="en-US" altLang="zh-CN" sz="1600" dirty="0" smtClean="0"/>
              <a:t>(service</a:t>
            </a:r>
            <a:r>
              <a:rPr lang="zh-CN" altLang="en-US" sz="1600" dirty="0" smtClean="0"/>
              <a:t>比较特殊，有</a:t>
            </a:r>
            <a:r>
              <a:rPr lang="en-US" altLang="zh-CN" sz="1600" dirty="0" err="1" smtClean="0"/>
              <a:t>service_contexts</a:t>
            </a:r>
            <a:r>
              <a:rPr lang="zh-CN" altLang="en-US" sz="1600" dirty="0" smtClean="0"/>
              <a:t>，</a:t>
            </a:r>
            <a:r>
              <a:rPr lang="en-US" altLang="zh-CN" sz="1600" dirty="0" err="1" smtClean="0"/>
              <a:t>hwservice_contexts</a:t>
            </a:r>
            <a:r>
              <a:rPr lang="zh-CN" altLang="en-US" sz="1600" dirty="0" smtClean="0"/>
              <a:t>和</a:t>
            </a:r>
            <a:r>
              <a:rPr lang="en-US" altLang="zh-CN" sz="1600" dirty="0" err="1" smtClean="0"/>
              <a:t>vndservice_contexts</a:t>
            </a:r>
            <a:r>
              <a:rPr lang="en-US" altLang="zh-CN" sz="1600" dirty="0" smtClean="0"/>
              <a:t>(</a:t>
            </a:r>
            <a:r>
              <a:rPr lang="en-US" altLang="zh-CN" sz="1600" dirty="0" err="1" smtClean="0"/>
              <a:t>vndservice</a:t>
            </a:r>
            <a:r>
              <a:rPr lang="zh-CN" altLang="en-US" sz="1600" dirty="0" smtClean="0"/>
              <a:t>不存在</a:t>
            </a:r>
            <a:r>
              <a:rPr lang="en-US" altLang="zh-CN" sz="1600" dirty="0" smtClean="0"/>
              <a:t>plat_</a:t>
            </a:r>
            <a:r>
              <a:rPr lang="zh-CN" altLang="en-US" sz="1600" dirty="0" smtClean="0"/>
              <a:t>和</a:t>
            </a:r>
            <a:r>
              <a:rPr lang="en-US" altLang="zh-CN" sz="1600" dirty="0" err="1" smtClean="0"/>
              <a:t>nonplat</a:t>
            </a:r>
            <a:r>
              <a:rPr lang="en-US" altLang="zh-CN" sz="1600" dirty="0" smtClean="0"/>
              <a:t>_, </a:t>
            </a:r>
            <a:r>
              <a:rPr lang="zh-CN" altLang="en-US" sz="1600" dirty="0" smtClean="0"/>
              <a:t>其他的都有</a:t>
            </a:r>
            <a:r>
              <a:rPr lang="en-US" altLang="zh-CN" sz="1600" dirty="0" smtClean="0"/>
              <a:t>))</a:t>
            </a:r>
            <a:r>
              <a:rPr lang="zh-CN" altLang="en-US" sz="1600" dirty="0" smtClean="0"/>
              <a:t>都分割为</a:t>
            </a:r>
            <a:r>
              <a:rPr lang="en-US" altLang="zh-CN" sz="1600" dirty="0" smtClean="0"/>
              <a:t>plat</a:t>
            </a:r>
            <a:r>
              <a:rPr lang="zh-CN" altLang="en-US" sz="1600" dirty="0" smtClean="0"/>
              <a:t>和</a:t>
            </a:r>
            <a:r>
              <a:rPr lang="en-US" altLang="zh-CN" sz="1600" dirty="0" err="1"/>
              <a:t>nonplat</a:t>
            </a:r>
            <a:endParaRPr lang="en-US" altLang="zh-CN" sz="1600" dirty="0" smtClean="0"/>
          </a:p>
          <a:p>
            <a:pPr marL="1200150" lvl="2" indent="-285750">
              <a:buFont typeface="Arial" panose="020B0604020202020204" pitchFamily="34" charset="0"/>
              <a:buChar char="•"/>
            </a:pPr>
            <a:r>
              <a:rPr kumimoji="1" lang="en-US" altLang="zh-CN" sz="1600" dirty="0" smtClean="0"/>
              <a:t>/system/</a:t>
            </a:r>
            <a:r>
              <a:rPr kumimoji="1" lang="en-US" altLang="zh-CN" sz="1600" dirty="0" err="1" smtClean="0"/>
              <a:t>etc</a:t>
            </a:r>
            <a:r>
              <a:rPr kumimoji="1" lang="en-US" altLang="zh-CN" sz="1600" dirty="0" smtClean="0"/>
              <a:t>/</a:t>
            </a:r>
            <a:r>
              <a:rPr kumimoji="1" lang="en-US" altLang="zh-CN" sz="1600" dirty="0" err="1" smtClean="0"/>
              <a:t>selinux</a:t>
            </a:r>
            <a:r>
              <a:rPr kumimoji="1" lang="en-US" altLang="zh-CN" sz="1600" dirty="0" smtClean="0"/>
              <a:t>/plat_*_contexts</a:t>
            </a:r>
          </a:p>
          <a:p>
            <a:pPr marL="1200150" lvl="2" indent="-285750">
              <a:buFont typeface="Arial" panose="020B0604020202020204" pitchFamily="34" charset="0"/>
              <a:buChar char="•"/>
            </a:pPr>
            <a:r>
              <a:rPr lang="en-US" altLang="zh-CN" sz="1600" dirty="0" smtClean="0"/>
              <a:t>/vendor/</a:t>
            </a:r>
            <a:r>
              <a:rPr lang="en-US" altLang="zh-CN" sz="1600" dirty="0" err="1" smtClean="0"/>
              <a:t>etc</a:t>
            </a:r>
            <a:r>
              <a:rPr lang="en-US" altLang="zh-CN" sz="1600" dirty="0" smtClean="0"/>
              <a:t>/</a:t>
            </a:r>
            <a:r>
              <a:rPr lang="en-US" altLang="zh-CN" sz="1600" dirty="0" err="1" smtClean="0"/>
              <a:t>selinux</a:t>
            </a:r>
            <a:r>
              <a:rPr lang="en-US" altLang="zh-CN" sz="1600" dirty="0" smtClean="0"/>
              <a:t>/</a:t>
            </a:r>
            <a:r>
              <a:rPr lang="en-US" altLang="zh-CN" sz="1600" dirty="0" err="1" smtClean="0"/>
              <a:t>nonplat</a:t>
            </a:r>
            <a:r>
              <a:rPr lang="en-US" altLang="zh-CN" sz="1600" dirty="0" smtClean="0"/>
              <a:t>_</a:t>
            </a:r>
            <a:r>
              <a:rPr lang="zh-CN" altLang="en-US" sz="1600" dirty="0" smtClean="0"/>
              <a:t>*</a:t>
            </a:r>
            <a:r>
              <a:rPr lang="en-US" altLang="zh-CN" sz="1600" dirty="0" smtClean="0"/>
              <a:t>_contexts</a:t>
            </a:r>
          </a:p>
          <a:p>
            <a:pPr marL="1200150" lvl="2" indent="-285750">
              <a:buFont typeface="Arial" panose="020B0604020202020204" pitchFamily="34" charset="0"/>
              <a:buChar char="•"/>
            </a:pPr>
            <a:r>
              <a:rPr lang="zh-CN" altLang="en-US" sz="1600" dirty="0" smtClean="0"/>
              <a:t>注意：以上是</a:t>
            </a:r>
            <a:r>
              <a:rPr lang="en-US" altLang="zh-CN" sz="1600" dirty="0" smtClean="0"/>
              <a:t>AOSP compile</a:t>
            </a:r>
            <a:r>
              <a:rPr lang="zh-CN" altLang="en-US" sz="1600" dirty="0" smtClean="0"/>
              <a:t>，然后</a:t>
            </a:r>
            <a:r>
              <a:rPr lang="en-US" altLang="zh-CN" sz="1600" dirty="0" smtClean="0"/>
              <a:t>flash</a:t>
            </a:r>
            <a:r>
              <a:rPr lang="zh-CN" altLang="en-US" sz="1600" dirty="0" smtClean="0"/>
              <a:t>进</a:t>
            </a:r>
            <a:r>
              <a:rPr lang="en-US" altLang="zh-CN" sz="1600" dirty="0" smtClean="0"/>
              <a:t>chip</a:t>
            </a:r>
            <a:r>
              <a:rPr lang="zh-CN" altLang="en-US" sz="1600" dirty="0" smtClean="0"/>
              <a:t>之后；在</a:t>
            </a:r>
            <a:r>
              <a:rPr lang="en-US" altLang="zh-CN" sz="1600" dirty="0" smtClean="0"/>
              <a:t>AOSP</a:t>
            </a:r>
            <a:r>
              <a:rPr lang="zh-CN" altLang="en-US" sz="1600" dirty="0" smtClean="0"/>
              <a:t>的</a:t>
            </a:r>
            <a:r>
              <a:rPr lang="en-US" altLang="zh-CN" sz="1600" dirty="0" smtClean="0"/>
              <a:t>code</a:t>
            </a:r>
            <a:r>
              <a:rPr lang="zh-CN" altLang="en-US" sz="1600" dirty="0" smtClean="0"/>
              <a:t>中，</a:t>
            </a:r>
            <a:r>
              <a:rPr lang="en-US" altLang="zh-CN" sz="1600" dirty="0" err="1" smtClean="0"/>
              <a:t>sepolicy</a:t>
            </a:r>
            <a:r>
              <a:rPr lang="zh-CN" altLang="en-US" sz="1600" dirty="0" smtClean="0"/>
              <a:t>在</a:t>
            </a:r>
            <a:r>
              <a:rPr lang="en-US" altLang="zh-CN" sz="1600" dirty="0" smtClean="0"/>
              <a:t>/system/</a:t>
            </a:r>
            <a:r>
              <a:rPr lang="en-US" altLang="zh-CN" sz="1600" dirty="0" err="1" smtClean="0"/>
              <a:t>sepolicy</a:t>
            </a:r>
            <a:r>
              <a:rPr lang="zh-CN" altLang="en-US" sz="1600" dirty="0" smtClean="0"/>
              <a:t>下面</a:t>
            </a:r>
            <a:endParaRPr lang="en-US" altLang="zh-CN" sz="1600" dirty="0" smtClean="0"/>
          </a:p>
          <a:p>
            <a:pPr marL="742950" lvl="1" indent="-285750">
              <a:buFont typeface="Arial" panose="020B0604020202020204" pitchFamily="34" charset="0"/>
              <a:buChar char="•"/>
            </a:pPr>
            <a:r>
              <a:rPr kumimoji="1" lang="en-US" altLang="zh-CN" sz="1600" dirty="0" smtClean="0"/>
              <a:t>/system/</a:t>
            </a:r>
            <a:r>
              <a:rPr kumimoji="1" lang="en-US" altLang="zh-CN" sz="1600" dirty="0" err="1" smtClean="0"/>
              <a:t>sepolicy</a:t>
            </a:r>
            <a:r>
              <a:rPr kumimoji="1" lang="en-US" altLang="zh-CN" sz="1600" dirty="0" smtClean="0"/>
              <a:t>/public</a:t>
            </a:r>
            <a:r>
              <a:rPr kumimoji="1" lang="zh-CN" altLang="en-US" sz="1600" dirty="0" smtClean="0"/>
              <a:t>和</a:t>
            </a:r>
            <a:r>
              <a:rPr kumimoji="1" lang="en-US" altLang="zh-CN" sz="1600" dirty="0" smtClean="0"/>
              <a:t>private</a:t>
            </a:r>
            <a:r>
              <a:rPr kumimoji="1" lang="zh-CN" altLang="en-US" sz="1600" dirty="0" smtClean="0"/>
              <a:t>是</a:t>
            </a:r>
            <a:r>
              <a:rPr kumimoji="1" lang="en-US" altLang="zh-CN" sz="1600" dirty="0" smtClean="0"/>
              <a:t>google</a:t>
            </a:r>
            <a:r>
              <a:rPr kumimoji="1" lang="zh-CN" altLang="en-US" sz="1600" dirty="0" smtClean="0"/>
              <a:t>的</a:t>
            </a:r>
            <a:r>
              <a:rPr kumimoji="1" lang="en-US" altLang="zh-CN" sz="1600" dirty="0" smtClean="0"/>
              <a:t>policy, /system/</a:t>
            </a:r>
            <a:r>
              <a:rPr kumimoji="1" lang="en-US" altLang="zh-CN" sz="1600" dirty="0" err="1" smtClean="0"/>
              <a:t>sepolicy</a:t>
            </a:r>
            <a:r>
              <a:rPr kumimoji="1" lang="en-US" altLang="zh-CN" sz="1600" dirty="0" smtClean="0"/>
              <a:t>/vendor</a:t>
            </a:r>
            <a:r>
              <a:rPr kumimoji="1" lang="zh-CN" altLang="en-US" sz="1600" dirty="0" smtClean="0"/>
              <a:t>下面是</a:t>
            </a:r>
            <a:r>
              <a:rPr kumimoji="1" lang="en-US" altLang="zh-CN" sz="1600" dirty="0" smtClean="0"/>
              <a:t>google</a:t>
            </a:r>
            <a:r>
              <a:rPr kumimoji="1" lang="zh-CN" altLang="en-US" sz="1600" dirty="0" smtClean="0"/>
              <a:t>给</a:t>
            </a:r>
            <a:r>
              <a:rPr kumimoji="1" lang="en-US" altLang="zh-CN" sz="1600" dirty="0" smtClean="0"/>
              <a:t>vendor</a:t>
            </a:r>
            <a:r>
              <a:rPr kumimoji="1" lang="zh-CN" altLang="en-US" sz="1600" dirty="0" smtClean="0"/>
              <a:t>的参考</a:t>
            </a:r>
            <a:endParaRPr kumimoji="1" lang="en-US" altLang="zh-CN" sz="1600" dirty="0" smtClean="0"/>
          </a:p>
          <a:p>
            <a:pPr marL="1200150" lvl="2" indent="-285750">
              <a:buFont typeface="Arial" panose="020B0604020202020204" pitchFamily="34" charset="0"/>
              <a:buChar char="•"/>
            </a:pPr>
            <a:r>
              <a:rPr kumimoji="1" lang="en-US" altLang="zh-CN" sz="1600" dirty="0" smtClean="0"/>
              <a:t>Vendor</a:t>
            </a:r>
            <a:r>
              <a:rPr kumimoji="1" lang="zh-CN" altLang="en-US" sz="1600" dirty="0" smtClean="0"/>
              <a:t>可以无视</a:t>
            </a:r>
            <a:r>
              <a:rPr kumimoji="1" lang="en-US" altLang="zh-CN" sz="1600" dirty="0" smtClean="0"/>
              <a:t>private</a:t>
            </a:r>
            <a:r>
              <a:rPr kumimoji="1" lang="zh-CN" altLang="en-US" sz="1600" dirty="0" smtClean="0"/>
              <a:t>和</a:t>
            </a:r>
            <a:r>
              <a:rPr kumimoji="1" lang="en-US" altLang="zh-CN" sz="1600" dirty="0" smtClean="0"/>
              <a:t>vendor</a:t>
            </a:r>
          </a:p>
          <a:p>
            <a:pPr marL="742950" lvl="1" indent="-285750">
              <a:buFont typeface="Arial" panose="020B0604020202020204" pitchFamily="34" charset="0"/>
              <a:buChar char="•"/>
            </a:pPr>
            <a:r>
              <a:rPr kumimoji="1" lang="en-US" altLang="zh-CN" sz="1600" dirty="0" smtClean="0"/>
              <a:t>Qualcomm</a:t>
            </a:r>
            <a:r>
              <a:rPr kumimoji="1" lang="zh-CN" altLang="en-US" sz="1600" dirty="0" smtClean="0"/>
              <a:t>和</a:t>
            </a:r>
            <a:r>
              <a:rPr kumimoji="1" lang="en-US" altLang="zh-CN" sz="1600" dirty="0" err="1" smtClean="0"/>
              <a:t>panasonic</a:t>
            </a:r>
            <a:r>
              <a:rPr kumimoji="1" lang="zh-CN" altLang="en-US" sz="1600" dirty="0" smtClean="0"/>
              <a:t>的</a:t>
            </a:r>
            <a:r>
              <a:rPr kumimoji="1" lang="en-US" altLang="zh-CN" sz="1600" dirty="0" smtClean="0"/>
              <a:t>policy</a:t>
            </a:r>
            <a:r>
              <a:rPr kumimoji="1" lang="zh-CN" altLang="en-US" sz="1600" dirty="0" smtClean="0"/>
              <a:t>应该放在</a:t>
            </a:r>
            <a:r>
              <a:rPr kumimoji="1" lang="en-US" altLang="zh-CN" sz="1600" dirty="0" smtClean="0"/>
              <a:t>/device/(</a:t>
            </a:r>
            <a:r>
              <a:rPr kumimoji="1" lang="en-US" altLang="zh-CN" sz="1600" dirty="0" err="1" smtClean="0"/>
              <a:t>qcom</a:t>
            </a:r>
            <a:r>
              <a:rPr kumimoji="1" lang="zh-CN" altLang="en-US" sz="1600" dirty="0" smtClean="0"/>
              <a:t>和</a:t>
            </a:r>
            <a:r>
              <a:rPr kumimoji="1" lang="en-US" altLang="zh-CN" sz="1600" dirty="0" err="1" smtClean="0"/>
              <a:t>panasonic</a:t>
            </a:r>
            <a:r>
              <a:rPr kumimoji="1" lang="en-US" altLang="zh-CN" sz="1600" dirty="0" smtClean="0"/>
              <a:t>)/</a:t>
            </a:r>
            <a:r>
              <a:rPr kumimoji="1" lang="en-US" altLang="zh-CN" sz="1600" dirty="0" err="1" smtClean="0"/>
              <a:t>sepolicy</a:t>
            </a:r>
            <a:r>
              <a:rPr kumimoji="1" lang="zh-CN" altLang="en-US" sz="1600" dirty="0" smtClean="0"/>
              <a:t>下面</a:t>
            </a:r>
            <a:endParaRPr kumimoji="1" lang="en-US" altLang="zh-CN" sz="1600" dirty="0" smtClean="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smtClean="0"/>
              <a:t>第</a:t>
            </a:r>
            <a:r>
              <a:rPr kumimoji="1" lang="en-US" altLang="zh-CN" dirty="0" smtClean="0"/>
              <a:t>2</a:t>
            </a:r>
            <a:r>
              <a:rPr kumimoji="1" lang="zh-CN" altLang="en-US" dirty="0" smtClean="0"/>
              <a:t>个图和第</a:t>
            </a:r>
            <a:r>
              <a:rPr kumimoji="1" lang="en-US" altLang="zh-CN" dirty="0" smtClean="0"/>
              <a:t>1</a:t>
            </a:r>
            <a:r>
              <a:rPr kumimoji="1" lang="zh-CN" altLang="en-US" dirty="0" smtClean="0"/>
              <a:t>个图在</a:t>
            </a:r>
            <a:r>
              <a:rPr kumimoji="1" lang="en-US" altLang="zh-CN" dirty="0" smtClean="0"/>
              <a:t>service manager</a:t>
            </a:r>
            <a:r>
              <a:rPr kumimoji="1" lang="zh-CN" altLang="en-US" dirty="0" smtClean="0"/>
              <a:t>的启动上有差异，到底是谁启动的</a:t>
            </a:r>
            <a:r>
              <a:rPr kumimoji="1" lang="en-US" altLang="zh-CN" dirty="0" smtClean="0"/>
              <a:t>service </a:t>
            </a:r>
            <a:r>
              <a:rPr lang="en-US" altLang="zh-CN" dirty="0" smtClean="0"/>
              <a:t>Manager</a:t>
            </a:r>
            <a:r>
              <a:rPr lang="zh-CN" altLang="en-US" dirty="0" smtClean="0"/>
              <a:t>？</a:t>
            </a:r>
            <a:endParaRPr kumimoji="1" lang="en-US" altLang="zh-CN" dirty="0" smtClean="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116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142006"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smtClean="0"/>
              <a:t>Key(</a:t>
            </a:r>
            <a:r>
              <a:rPr lang="zh-CN" altLang="en-US" dirty="0" smtClean="0"/>
              <a:t>正确来说应该是</a:t>
            </a:r>
            <a:r>
              <a:rPr lang="en-US" altLang="zh-CN" dirty="0" smtClean="0"/>
              <a:t>CA</a:t>
            </a:r>
            <a:r>
              <a:rPr lang="zh-CN" altLang="en-US" dirty="0" smtClean="0"/>
              <a:t>的证明书，</a:t>
            </a:r>
            <a:r>
              <a:rPr lang="en-US" altLang="zh-CN" dirty="0" smtClean="0"/>
              <a:t>CA</a:t>
            </a:r>
            <a:r>
              <a:rPr lang="zh-CN" altLang="en-US" dirty="0" smtClean="0"/>
              <a:t>的证明书中最重要的东西是</a:t>
            </a:r>
            <a:r>
              <a:rPr lang="en-US" altLang="zh-CN" smtClean="0"/>
              <a:t>public key)</a:t>
            </a:r>
            <a:r>
              <a:rPr lang="zh-CN" altLang="en-US" dirty="0" smtClean="0"/>
              <a:t>，</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en-US" altLang="ja-JP" dirty="0" smtClean="0"/>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smtClean="0"/>
              <a:t>General Motors</a:t>
            </a:r>
            <a:r>
              <a:rPr kumimoji="1" lang="zh-CN" altLang="en-US" dirty="0" smtClean="0"/>
              <a:t>的</a:t>
            </a:r>
            <a:r>
              <a:rPr kumimoji="1" lang="en-US" altLang="zh-CN" dirty="0" smtClean="0"/>
              <a:t>ECU</a:t>
            </a:r>
            <a:r>
              <a:rPr kumimoji="1" lang="zh-CN" altLang="en-US" dirty="0" smtClean="0"/>
              <a:t>简称</a:t>
            </a:r>
            <a:endParaRPr kumimoji="1" lang="en-US" altLang="zh-CN" dirty="0" smtClean="0"/>
          </a:p>
          <a:p>
            <a:pPr marL="285750" indent="-285750">
              <a:buFont typeface="Arial" panose="020B0604020202020204" pitchFamily="34" charset="0"/>
              <a:buChar char="•"/>
            </a:pPr>
            <a:r>
              <a:rPr kumimoji="1" lang="en-US" altLang="ja-JP" b="1" dirty="0" smtClean="0"/>
              <a:t>MCTM</a:t>
            </a:r>
            <a:r>
              <a:rPr lang="en-US" altLang="ja-JP" dirty="0" smtClean="0"/>
              <a:t>: </a:t>
            </a:r>
            <a:r>
              <a:rPr lang="en-US" altLang="ja-JP" dirty="0"/>
              <a:t>multi-carrier telematics </a:t>
            </a:r>
            <a:r>
              <a:rPr lang="en-US" altLang="ja-JP" dirty="0" smtClean="0"/>
              <a:t>module</a:t>
            </a:r>
          </a:p>
          <a:p>
            <a:pPr marL="285750" indent="-285750">
              <a:buFont typeface="Arial" panose="020B0604020202020204" pitchFamily="34" charset="0"/>
              <a:buChar char="•"/>
            </a:pPr>
            <a:r>
              <a:rPr kumimoji="1" lang="en-US" altLang="ja-JP" b="1" dirty="0" smtClean="0"/>
              <a:t>ADSC</a:t>
            </a:r>
            <a:r>
              <a:rPr kumimoji="1" lang="en-US" altLang="ja-JP" dirty="0" smtClean="0"/>
              <a:t>: </a:t>
            </a:r>
            <a:r>
              <a:rPr lang="en-US" altLang="ja-JP" dirty="0"/>
              <a:t>automatic downhill speed </a:t>
            </a:r>
            <a:r>
              <a:rPr lang="en-US" altLang="ja-JP" dirty="0" smtClean="0"/>
              <a:t>control</a:t>
            </a:r>
          </a:p>
          <a:p>
            <a:pPr marL="285750" indent="-285750">
              <a:buFont typeface="Arial" panose="020B0604020202020204" pitchFamily="34" charset="0"/>
              <a:buChar char="•"/>
            </a:pPr>
            <a:r>
              <a:rPr kumimoji="1" lang="en-US" altLang="zh-CN" b="1" dirty="0" smtClean="0"/>
              <a:t>BCM</a:t>
            </a:r>
            <a:r>
              <a:rPr kumimoji="1" lang="en-US" altLang="zh-CN" dirty="0" smtClean="0"/>
              <a:t>: Body control module</a:t>
            </a:r>
          </a:p>
          <a:p>
            <a:pPr marL="285750" indent="-285750">
              <a:buFont typeface="Arial" panose="020B0604020202020204" pitchFamily="34" charset="0"/>
              <a:buChar char="•"/>
            </a:pPr>
            <a:r>
              <a:rPr lang="en-US" altLang="ja-JP" b="1" dirty="0" smtClean="0"/>
              <a:t>ECC</a:t>
            </a:r>
            <a:r>
              <a:rPr lang="en-US" altLang="ja-JP" dirty="0" smtClean="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61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23221</TotalTime>
  <Words>29945</Words>
  <Application>Microsoft Office PowerPoint</Application>
  <PresentationFormat>画面に合わせる (4:3)</PresentationFormat>
  <Paragraphs>3275</Paragraphs>
  <Slides>158</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158</vt:i4>
      </vt:variant>
    </vt:vector>
  </HeadingPairs>
  <TitlesOfParts>
    <vt:vector size="163"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2947</cp:revision>
  <dcterms:created xsi:type="dcterms:W3CDTF">2016-01-14T23:49:10Z</dcterms:created>
  <dcterms:modified xsi:type="dcterms:W3CDTF">2018-07-09T09:45:03Z</dcterms:modified>
</cp:coreProperties>
</file>